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57" r:id="rId4"/>
    <p:sldId id="258" r:id="rId5"/>
    <p:sldId id="741" r:id="rId6"/>
    <p:sldId id="259" r:id="rId7"/>
    <p:sldId id="260" r:id="rId8"/>
    <p:sldId id="262" r:id="rId9"/>
    <p:sldId id="740" r:id="rId10"/>
    <p:sldId id="263" r:id="rId11"/>
    <p:sldId id="742" r:id="rId12"/>
  </p:sldIdLst>
  <p:sldSz cx="18288000" cy="10287000"/>
  <p:notesSz cx="6858000" cy="9144000"/>
  <p:embeddedFontLst>
    <p:embeddedFont>
      <p:font typeface="Amasis MT Pro Medium" panose="020B0604020202020204" charset="0"/>
      <p:regular r:id="rId14"/>
      <p:italic r:id="rId15"/>
    </p:embeddedFont>
    <p:embeddedFont>
      <p:font typeface="Arimo Bold" panose="020B0604020202020204" charset="0"/>
      <p:regular r:id="rId16"/>
      <p:bold r:id="rId17"/>
    </p:embeddedFont>
    <p:embeddedFont>
      <p:font typeface="Baskerville Old Face" panose="02020602080505020303" pitchFamily="18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K Grotesk Pro Bold" panose="020B0604020202020204" charset="0"/>
      <p:regular r:id="rId23"/>
      <p:bold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 varScale="1">
        <p:scale>
          <a:sx n="69" d="100"/>
          <a:sy n="69" d="100"/>
        </p:scale>
        <p:origin x="-246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B-2A40-BD7B-5192B98F4A0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93-4D19-914B-2DC491D654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B-2A40-BD7B-5192B98F4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7252094849670571"/>
          <c:y val="9.4446961870613785E-2"/>
          <c:w val="0.65495792685408005"/>
          <c:h val="0.844945434977154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98-2D46-BCC0-FE299FC6E79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98-2D46-BCC0-FE299FC6E7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8-2D46-BCC0-FE299FC6E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DE-1B42-B8B7-B13ACC8BF08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DE-1B42-B8B7-B13ACC8BF08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DE-1B42-B8B7-B13ACC8BF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LORY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0726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52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099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642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GABRIELA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LORY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Trascina qui l'immagine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185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chart" Target="../charts/chart3.xml"/><Relationship Id="rId5" Type="http://schemas.openxmlformats.org/officeDocument/2006/relationships/image" Target="../media/image49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sv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37920" y="7014241"/>
            <a:ext cx="4612184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2539" y="9392494"/>
            <a:ext cx="7742944" cy="40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7760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6365" y="1118235"/>
            <a:ext cx="156210" cy="905122"/>
            <a:chOff x="0" y="0"/>
            <a:chExt cx="208280" cy="120683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4911827"/>
            <a:ext cx="18288000" cy="5375173"/>
            <a:chOff x="0" y="0"/>
            <a:chExt cx="24384000" cy="7258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l="l" t="t" r="r" b="b"/>
              <a:pathLst>
                <a:path w="24384000" h="7258141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776709" y="213112"/>
            <a:ext cx="156210" cy="905122"/>
            <a:chOff x="0" y="0"/>
            <a:chExt cx="208280" cy="120683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867061" y="7237936"/>
            <a:ext cx="2000173" cy="158763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>
            <a:off x="8533008" y="7113486"/>
            <a:ext cx="1581020" cy="183653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642716" y="6973297"/>
            <a:ext cx="1968026" cy="196802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86249" y="1311269"/>
            <a:ext cx="1070288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Le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preferenze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dei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consumatori</a:t>
            </a:r>
            <a:endParaRPr lang="en-US" sz="4800" dirty="0">
              <a:solidFill>
                <a:srgbClr val="FCD904"/>
              </a:solidFill>
              <a:latin typeface="Amasis MT Pro Medium" panose="02040604050005020304" pitchFamily="18" charset="0"/>
              <a:ea typeface="Open Sans Extra Bold" panose="020B0604020202020204" charset="0"/>
              <a:cs typeface="Open Sans Extra Bold" panose="020B0604020202020204" charset="0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501964ED-0D54-1F9B-1D92-CD63E8673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276662"/>
              </p:ext>
            </p:extLst>
          </p:nvPr>
        </p:nvGraphicFramePr>
        <p:xfrm>
          <a:off x="1015454" y="2703523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3071946" y="4254409"/>
            <a:ext cx="1590404" cy="1590402"/>
            <a:chOff x="0" y="0"/>
            <a:chExt cx="2120538" cy="2120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42%</a:t>
              </a:r>
            </a:p>
          </p:txBody>
        </p:sp>
      </p:grp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5B9219DF-9A67-7E89-0C20-C347D4A18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787927"/>
              </p:ext>
            </p:extLst>
          </p:nvPr>
        </p:nvGraphicFramePr>
        <p:xfrm>
          <a:off x="11901656" y="2678132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EF5CC45B-E062-7FB5-07DF-50F0F4E30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924576"/>
              </p:ext>
            </p:extLst>
          </p:nvPr>
        </p:nvGraphicFramePr>
        <p:xfrm>
          <a:off x="6458555" y="2652740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1" name="Group 21"/>
          <p:cNvGrpSpPr/>
          <p:nvPr/>
        </p:nvGrpSpPr>
        <p:grpSpPr>
          <a:xfrm>
            <a:off x="8523624" y="4245783"/>
            <a:ext cx="1590485" cy="1604772"/>
            <a:chOff x="0" y="-19050"/>
            <a:chExt cx="2120646" cy="21396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23%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944904" y="4116585"/>
            <a:ext cx="1590404" cy="1590402"/>
            <a:chOff x="0" y="0"/>
            <a:chExt cx="2120538" cy="21205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6%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9F82E93-360D-4BA6-AC28-5A6C74E5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20989"/>
            <a:ext cx="5424747" cy="8093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031510F4-B14E-45A4-A974-8CBB0DEB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262581"/>
              </p:ext>
            </p:extLst>
          </p:nvPr>
        </p:nvGraphicFramePr>
        <p:xfrm>
          <a:off x="8054499" y="2933700"/>
          <a:ext cx="9413471" cy="6198610"/>
        </p:xfrm>
        <a:graphic>
          <a:graphicData uri="http://schemas.openxmlformats.org/drawingml/2006/table">
            <a:tbl>
              <a:tblPr/>
              <a:tblGrid>
                <a:gridCol w="3738996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674475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604408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Abbonamento mensile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Shopify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252€/y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604408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Commissione dei pagamenti online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2,9% + 30 centesimi per ogni transazione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794090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Tecnico per la gestione del servizio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-abbonamento annuo - opzionale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500€ /y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604408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tecnico assistenza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10€/h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73747"/>
                  </a:ext>
                </a:extLst>
              </a:tr>
              <a:tr h="604408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Hosting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0€ compreso in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shopify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9612"/>
                  </a:ext>
                </a:extLst>
              </a:tr>
              <a:tr h="604408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Dominio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1.99€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983982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Eventuale riformulazione dei compiti all’interno del personale del bar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...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524664"/>
                  </a:ext>
                </a:extLst>
              </a:tr>
              <a:tr h="794090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Costi Database 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A seconda della potenza di calcolo necessario a partire da 80€ l’anno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111"/>
                  </a:ext>
                </a:extLst>
              </a:tr>
              <a:tr h="604408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 annuale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latin typeface="Amasis MT Pro Medium" panose="02040604050005020304" pitchFamily="18" charset="0"/>
              </a:rPr>
              <a:t>Previsione</a:t>
            </a:r>
            <a:r>
              <a:rPr lang="en-US" sz="8903" dirty="0"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latin typeface="Amasis MT Pro Medium" panose="02040604050005020304" pitchFamily="18" charset="0"/>
              </a:rPr>
              <a:t>costi</a:t>
            </a:r>
            <a:r>
              <a:rPr lang="en-US" sz="8903" dirty="0"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&amp; </a:t>
            </a:r>
            <a:r>
              <a:rPr lang="en-US" sz="8903" dirty="0" err="1">
                <a:latin typeface="Amasis MT Pro Medium" panose="02040604050005020304" pitchFamily="18" charset="0"/>
              </a:rPr>
              <a:t>servizi</a:t>
            </a:r>
            <a:endParaRPr lang="en-US" sz="8903" dirty="0"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6688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40" y="515347"/>
            <a:ext cx="896631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FCC00"/>
                </a:solidFill>
                <a:latin typeface="Amasis MT Pro Medium" panose="02040604050005020304" pitchFamily="18" charset="0"/>
              </a:rPr>
              <a:t>IL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6853" y="2463614"/>
            <a:ext cx="3424662" cy="3424662"/>
            <a:chOff x="0" y="0"/>
            <a:chExt cx="4566216" cy="4566216"/>
          </a:xfrm>
        </p:grpSpPr>
        <p:sp>
          <p:nvSpPr>
            <p:cNvPr id="8" name="Freeform 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112756" y="2839517"/>
            <a:ext cx="2672860" cy="2672860"/>
            <a:chOff x="0" y="0"/>
            <a:chExt cx="3563814" cy="356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276816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Gioia Bertin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34211" y="2463614"/>
            <a:ext cx="3424662" cy="3424662"/>
            <a:chOff x="0" y="0"/>
            <a:chExt cx="4566216" cy="4566216"/>
          </a:xfrm>
        </p:grpSpPr>
        <p:sp>
          <p:nvSpPr>
            <p:cNvPr id="15" name="Freeform 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10114" y="2839516"/>
            <a:ext cx="2672860" cy="2672860"/>
            <a:chOff x="0" y="0"/>
            <a:chExt cx="3563814" cy="3563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074175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Mirko Cerati</a:t>
            </a:r>
          </a:p>
        </p:txBody>
      </p:sp>
      <p:sp>
        <p:nvSpPr>
          <p:cNvPr id="26" name="AutoShape 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9800948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Lorenzo Marcato</a:t>
            </a:r>
          </a:p>
        </p:txBody>
      </p:sp>
      <p:sp>
        <p:nvSpPr>
          <p:cNvPr id="33" name="AutoShape 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735813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Gabriela Badarau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7" name="Picture 3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C2B85F-4C50-4AD5-48BB-3CBFFC5D9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53" y="2483052"/>
            <a:ext cx="3424619" cy="3424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 descr="A person standing in a grassy area&#10;&#10;Description automatically generated with low confidence">
            <a:extLst>
              <a:ext uri="{FF2B5EF4-FFF2-40B4-BE49-F238E27FC236}">
                <a16:creationId xmlns:a16="http://schemas.microsoft.com/office/drawing/2014/main" id="{000533C5-6D54-3D45-7BB0-B75048484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64" y="2362276"/>
            <a:ext cx="3751323" cy="3581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7406D0B-2F39-4FBE-B996-AB9C87236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5" t="17589" r="1105" b="7268"/>
          <a:stretch/>
        </p:blipFill>
        <p:spPr>
          <a:xfrm>
            <a:off x="9302027" y="2392955"/>
            <a:ext cx="3543897" cy="3550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592351F-500E-45CE-A5E9-56A44108F2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11424" r="677" b="27603"/>
          <a:stretch/>
        </p:blipFill>
        <p:spPr>
          <a:xfrm>
            <a:off x="13243221" y="2153645"/>
            <a:ext cx="3424620" cy="3734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6089" y="5577873"/>
            <a:ext cx="474519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MINORE AFFOLLAMENTO DURANTE GLI ORARI DI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010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RIDUZIONE DEI TEMPI DI ATTESA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411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PREVISIONI DI VENDITA ACCURATE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8436" y="1554478"/>
            <a:ext cx="12211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Amasis MT Pro Medium" panose="02040604050005020304" pitchFamily="18" charset="0"/>
              </a:rPr>
              <a:t>Il nostro obiettivo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34103" y="5287862"/>
            <a:ext cx="1472110" cy="11040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37213" y="1492586"/>
            <a:ext cx="1258264" cy="13216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6417" y="5178772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Pagamenti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DIGITALI e VELOCI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96417" y="1636144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SITO WEB per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prenotazione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7" name="Graphic 16" descr="Statistics with solid fill">
            <a:extLst>
              <a:ext uri="{FF2B5EF4-FFF2-40B4-BE49-F238E27FC236}">
                <a16:creationId xmlns:a16="http://schemas.microsoft.com/office/drawing/2014/main" id="{DA71580E-B265-5C07-4A40-5D14D904D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0290" y="7164607"/>
            <a:ext cx="1472109" cy="1472109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0DD07B84-34ED-3EA1-0924-7461618613A6}"/>
              </a:ext>
            </a:extLst>
          </p:cNvPr>
          <p:cNvSpPr txBox="1"/>
          <p:nvPr/>
        </p:nvSpPr>
        <p:spPr>
          <a:xfrm>
            <a:off x="11868741" y="7383404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STATISTICHE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periodiche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 FEEDBACK da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utenti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20" name="Graphic 19" descr="Target Audience outline">
            <a:extLst>
              <a:ext uri="{FF2B5EF4-FFF2-40B4-BE49-F238E27FC236}">
                <a16:creationId xmlns:a16="http://schemas.microsoft.com/office/drawing/2014/main" id="{EC0756CB-8E22-5869-C191-3F8B888A04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6293" y="3296603"/>
            <a:ext cx="1472110" cy="147211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F16A00CB-DCBC-7404-5729-B5786E0899B1}"/>
              </a:ext>
            </a:extLst>
          </p:cNvPr>
          <p:cNvSpPr txBox="1"/>
          <p:nvPr/>
        </p:nvSpPr>
        <p:spPr>
          <a:xfrm>
            <a:off x="11920781" y="3422490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EFFICENTE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84468" y="4319766"/>
            <a:ext cx="1380160" cy="1380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84468" y="1619160"/>
            <a:ext cx="1181330" cy="143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45416" y="7308664"/>
            <a:ext cx="1258264" cy="137857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0781" y="4492589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Cassa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INTEGRATA e SINCRONIZZATA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4628" y="2145503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CONTROLLO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magazzino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2760" y="7644723"/>
            <a:ext cx="5655035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Gestione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fornitori-materie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prime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5209" y="6400455"/>
            <a:ext cx="18413209" cy="4292355"/>
            <a:chOff x="0" y="0"/>
            <a:chExt cx="4849569" cy="1130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l="l" t="t" r="r" b="b"/>
              <a:pathLst>
                <a:path w="4849569" h="1130497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63766" y="4253706"/>
            <a:ext cx="4293498" cy="4293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58060" y="4348000"/>
            <a:ext cx="4104909" cy="41049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9088" y="4253706"/>
            <a:ext cx="4293498" cy="4293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93382" y="4348000"/>
            <a:ext cx="4104909" cy="4104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30736" y="4253706"/>
            <a:ext cx="4293498" cy="42934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25030" y="4348000"/>
            <a:ext cx="4104909" cy="4104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568560" y="1123950"/>
            <a:ext cx="13025671" cy="125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Sito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Web </a:t>
            </a:r>
            <a:r>
              <a:rPr lang="en-US" sz="8903" dirty="0">
                <a:solidFill>
                  <a:srgbClr val="F5E79D"/>
                </a:solidFill>
                <a:latin typeface="Amasis MT Pro Medium" panose="02040604050005020304" pitchFamily="18" charset="0"/>
              </a:rPr>
              <a:t>vs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Applicazione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1021618" y="2405694"/>
            <a:ext cx="4033677" cy="4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  <a:endParaRPr>
              <a:latin typeface="Amasis MT Pro Medium" panose="020406040500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2676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Amasis MT Pro Medium" panose="02040604050005020304" pitchFamily="18" charset="0"/>
              </a:rPr>
              <a:t>Nessun utilizzo dello spazio del dispositivo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60247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ACCESSIBILE da tutti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i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dispositivi</a:t>
            </a:r>
            <a:endParaRPr lang="en-US" sz="3058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3732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Manutenzione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FACILE e VELOCE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8625" y="1028700"/>
            <a:ext cx="8177581" cy="8177581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7" name="AutoShape 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4228" y="558111"/>
            <a:ext cx="5072835" cy="842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Perchè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cliente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dovrebbe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apprezzare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nostro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77289" y="2442636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Pagamento veloce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1215" y="4286511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Disponibilità garantita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081" y="6387810"/>
            <a:ext cx="3371445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più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rapido</a:t>
            </a:r>
            <a:endParaRPr lang="en-US" sz="3800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53420" y="3313182"/>
            <a:ext cx="2834640" cy="491490"/>
            <a:chOff x="0" y="0"/>
            <a:chExt cx="3779520" cy="65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53420" y="3804672"/>
            <a:ext cx="2834640" cy="1005840"/>
            <a:chOff x="0" y="0"/>
            <a:chExt cx="3779520" cy="1341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74" y="3327128"/>
            <a:ext cx="2834640" cy="491490"/>
            <a:chOff x="0" y="0"/>
            <a:chExt cx="3779520" cy="655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36674" y="3818617"/>
            <a:ext cx="2834640" cy="1005840"/>
            <a:chOff x="0" y="0"/>
            <a:chExt cx="377952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5644" y="3327128"/>
            <a:ext cx="2834640" cy="491490"/>
            <a:chOff x="0" y="0"/>
            <a:chExt cx="3779520" cy="65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25644" y="3818617"/>
            <a:ext cx="2834640" cy="1005840"/>
            <a:chOff x="0" y="0"/>
            <a:chExt cx="3779520" cy="1341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633131" y="7884220"/>
            <a:ext cx="5021771" cy="1053560"/>
            <a:chOff x="0" y="0"/>
            <a:chExt cx="6695695" cy="1404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695" cy="1404747"/>
            </a:xfrm>
            <a:custGeom>
              <a:avLst/>
              <a:gdLst/>
              <a:ahLst/>
              <a:cxnLst/>
              <a:rect l="l" t="t" r="r" b="b"/>
              <a:pathLst>
                <a:path w="6695694" h="1404747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293594"/>
            <a:ext cx="2231748" cy="22317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1500" y="586629"/>
            <a:ext cx="1537889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321" y="3308598"/>
            <a:ext cx="101744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7012" y="3966999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Alunni nella scuola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992" y="3322544"/>
            <a:ext cx="102460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 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200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026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Personale scolastico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40305" y="3322544"/>
            <a:ext cx="139204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60</a:t>
            </a:r>
          </a:p>
          <a:p>
            <a:pPr algn="ctr">
              <a:lnSpc>
                <a:spcPts val="3240"/>
              </a:lnSpc>
            </a:pPr>
            <a:endParaRPr lang="en-US" sz="27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3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Collaboratori scolastici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71074" y="8001421"/>
            <a:ext cx="4326047" cy="77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800" dirty="0">
                <a:latin typeface="Amasis MT Pro Medium" panose="02040604050005020304" pitchFamily="18" charset="0"/>
              </a:rPr>
              <a:t>SUCCESSO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3851" y="2528703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2000+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887B58E-41FC-6B61-EFD9-633CBCF7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Rettangolo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662" y="-1"/>
            <a:ext cx="18288001" cy="10287001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CD904"/>
              </a:solidFill>
            </a:endParaRPr>
          </a:p>
        </p:txBody>
      </p:sp>
      <p:sp>
        <p:nvSpPr>
          <p:cNvPr id="29" name="Casella di testo 28"/>
          <p:cNvSpPr txBox="1"/>
          <p:nvPr/>
        </p:nvSpPr>
        <p:spPr>
          <a:xfrm>
            <a:off x="1447800" y="1398070"/>
            <a:ext cx="16306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it-IT" sz="7200" noProof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PAGAMENTI ONLINE VS CONTANTI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447800" y="2866928"/>
            <a:ext cx="159258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Al Monnet, più 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70%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scelto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pagamenti elettronici</a:t>
            </a:r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, </a:t>
            </a:r>
          </a:p>
          <a:p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mentre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soltanto il 18% degli intervistati ha indicato il contante, </a:t>
            </a:r>
          </a:p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infine il restante 11%</a:t>
            </a:r>
            <a:r>
              <a:rPr lang="it-IT" sz="32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preferito non fare scelta netta</a:t>
            </a:r>
            <a:r>
              <a:rPr lang="it-IT" sz="3600" dirty="0">
                <a:solidFill>
                  <a:srgbClr val="F7F7F7"/>
                </a:solidFill>
                <a:latin typeface="Amasis MT Pro Medium" panose="02040604050005020304" pitchFamily="18" charset="0"/>
              </a:rPr>
              <a:t>.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1"/>
              <a:t>Diapositiva 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65A9C6E-DC1B-4213-91C4-BF386B7F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3595"/>
            <a:ext cx="2231748" cy="22317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B78892-E6CE-4EA8-5987-0FF67B76C6A1}"/>
              </a:ext>
            </a:extLst>
          </p:cNvPr>
          <p:cNvSpPr txBox="1"/>
          <p:nvPr/>
        </p:nvSpPr>
        <p:spPr>
          <a:xfrm>
            <a:off x="8305800" y="6402478"/>
            <a:ext cx="6896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 PAGAMENTI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SMART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SONO IL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FUTURO !</a:t>
            </a:r>
            <a:endParaRPr lang="it-IT" sz="44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  <a:p>
            <a:endParaRPr lang="it-IT" sz="4400" dirty="0">
              <a:latin typeface="Amasis MT Pro Medium" panose="02040604050005020304" pitchFamily="18" charset="0"/>
            </a:endParaRP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C059E4D-25F0-2648-A3A8-8E69DEBFA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t="25273" r="35294" b="24183"/>
          <a:stretch/>
        </p:blipFill>
        <p:spPr>
          <a:xfrm>
            <a:off x="5069414" y="5532048"/>
            <a:ext cx="3588389" cy="33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285</Words>
  <Application>Microsoft Office PowerPoint</Application>
  <PresentationFormat>Personalizzato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21" baseType="lpstr">
      <vt:lpstr>Amasis MT Pro Medium</vt:lpstr>
      <vt:lpstr>arial</vt:lpstr>
      <vt:lpstr>Montserrat</vt:lpstr>
      <vt:lpstr>arial</vt:lpstr>
      <vt:lpstr>Open Sans Extra Bold</vt:lpstr>
      <vt:lpstr>Calibri</vt:lpstr>
      <vt:lpstr>Baskerville Old Face</vt:lpstr>
      <vt:lpstr>Arimo Bold</vt:lpstr>
      <vt:lpstr>HK Grotesk Pro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Diapositiva 5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BarBooking</dc:title>
  <cp:lastModifiedBy>Mirko Cerati</cp:lastModifiedBy>
  <cp:revision>11</cp:revision>
  <dcterms:created xsi:type="dcterms:W3CDTF">2006-08-16T00:00:00Z</dcterms:created>
  <dcterms:modified xsi:type="dcterms:W3CDTF">2023-01-31T08:16:12Z</dcterms:modified>
  <dc:identifier>DAFZB4zmQPg</dc:identifier>
</cp:coreProperties>
</file>